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0058400" cy="7772400"/>
  <p:notesSz cx="6858000" cy="9144000"/>
  <p:embeddedFontLst>
    <p:embeddedFont>
      <p:font typeface="Arimo Bold" panose="020B0604020202020204" charset="0"/>
      <p:regular r:id="rId3"/>
    </p:embeddedFont>
    <p:embeddedFont>
      <p:font typeface="Asap Condensed Bold" panose="020B0604020202020204" charset="0"/>
      <p:regular r:id="rId4"/>
    </p:embeddedFont>
    <p:embeddedFont>
      <p:font typeface="Baloo" panose="020B0604020202020204" charset="0"/>
      <p:regular r:id="rId5"/>
    </p:embeddedFont>
    <p:embeddedFont>
      <p:font typeface="Calibri" panose="020F0502020204030204" pitchFamily="34" charset="0"/>
      <p:regular r:id="rId6"/>
      <p:bold r:id="rId7"/>
      <p:italic r:id="rId8"/>
      <p:boldItalic r:id="rId9"/>
    </p:embeddedFont>
    <p:embeddedFont>
      <p:font typeface="Nunito" panose="020B0604020202020204" charset="0"/>
      <p:regular r:id="rId10"/>
    </p:embeddedFont>
    <p:embeddedFont>
      <p:font typeface="Nunito Bold"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90" d="100"/>
          <a:sy n="90" d="100"/>
        </p:scale>
        <p:origin x="1762" y="14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forms.gle/Eosq4Paroz6NAHu7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8121" t="1428" r="8121" b="1428"/>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352800" y="-114683"/>
            <a:ext cx="3352800" cy="8001766"/>
          </a:xfrm>
          <a:prstGeom prst="rect">
            <a:avLst/>
          </a:prstGeom>
          <a:solidFill>
            <a:srgbClr val="87D8D8"/>
          </a:solidFill>
        </p:spPr>
      </p:sp>
      <p:grpSp>
        <p:nvGrpSpPr>
          <p:cNvPr id="3" name="Group 3"/>
          <p:cNvGrpSpPr/>
          <p:nvPr/>
        </p:nvGrpSpPr>
        <p:grpSpPr>
          <a:xfrm>
            <a:off x="2757643" y="-1368740"/>
            <a:ext cx="4287415" cy="4287415"/>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A7DE1"/>
            </a:solidFill>
          </p:spPr>
        </p:sp>
      </p:grpSp>
      <p:grpSp>
        <p:nvGrpSpPr>
          <p:cNvPr id="5" name="Group 5"/>
          <p:cNvGrpSpPr/>
          <p:nvPr/>
        </p:nvGrpSpPr>
        <p:grpSpPr>
          <a:xfrm>
            <a:off x="-3029796" y="313653"/>
            <a:ext cx="6382596" cy="7573429"/>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F2B"/>
            </a:solidFill>
          </p:spPr>
        </p:sp>
      </p:grpSp>
      <p:sp>
        <p:nvSpPr>
          <p:cNvPr id="7" name="TextBox 7"/>
          <p:cNvSpPr txBox="1"/>
          <p:nvPr/>
        </p:nvSpPr>
        <p:spPr>
          <a:xfrm>
            <a:off x="6705600" y="294603"/>
            <a:ext cx="3352800" cy="3526606"/>
          </a:xfrm>
          <a:prstGeom prst="rect">
            <a:avLst/>
          </a:prstGeom>
        </p:spPr>
        <p:txBody>
          <a:bodyPr lIns="0" tIns="0" rIns="0" bIns="0" rtlCol="0" anchor="t">
            <a:spAutoFit/>
          </a:bodyPr>
          <a:lstStyle/>
          <a:p>
            <a:pPr algn="ctr">
              <a:lnSpc>
                <a:spcPts val="1799"/>
              </a:lnSpc>
            </a:pPr>
            <a:r>
              <a:rPr lang="en-US" sz="1417" b="1" dirty="0">
                <a:solidFill>
                  <a:srgbClr val="FF5757"/>
                </a:solidFill>
                <a:latin typeface="Times New Roman" panose="02020603050405020304" pitchFamily="18" charset="0"/>
                <a:cs typeface="Times New Roman" panose="02020603050405020304" pitchFamily="18" charset="0"/>
              </a:rPr>
              <a:t>National Workshop</a:t>
            </a:r>
          </a:p>
          <a:p>
            <a:pPr algn="ctr">
              <a:lnSpc>
                <a:spcPts val="1382"/>
              </a:lnSpc>
            </a:pPr>
            <a:r>
              <a:rPr lang="en-US" sz="1088" dirty="0">
                <a:solidFill>
                  <a:srgbClr val="230871"/>
                </a:solidFill>
                <a:latin typeface="Times New Roman" panose="02020603050405020304" pitchFamily="18" charset="0"/>
                <a:cs typeface="Times New Roman" panose="02020603050405020304" pitchFamily="18" charset="0"/>
              </a:rPr>
              <a:t> ON</a:t>
            </a:r>
          </a:p>
          <a:p>
            <a:pPr marL="0" lvl="0" indent="0" algn="ctr">
              <a:lnSpc>
                <a:spcPts val="1660"/>
              </a:lnSpc>
              <a:spcBef>
                <a:spcPct val="0"/>
              </a:spcBef>
            </a:pPr>
            <a:r>
              <a:rPr lang="en-US" sz="1307" b="1" dirty="0">
                <a:solidFill>
                  <a:srgbClr val="230871"/>
                </a:solidFill>
                <a:latin typeface="Times New Roman" panose="02020603050405020304" pitchFamily="18" charset="0"/>
                <a:cs typeface="Times New Roman" panose="02020603050405020304" pitchFamily="18" charset="0"/>
              </a:rPr>
              <a:t>ENHANCING PEDAG</a:t>
            </a:r>
            <a:r>
              <a:rPr lang="en-US" sz="1307" b="1" u="none" dirty="0">
                <a:solidFill>
                  <a:srgbClr val="230871"/>
                </a:solidFill>
                <a:latin typeface="Times New Roman" panose="02020603050405020304" pitchFamily="18" charset="0"/>
                <a:cs typeface="Times New Roman" panose="02020603050405020304" pitchFamily="18" charset="0"/>
              </a:rPr>
              <a:t>OGICAL PRACTICES IN MATHEMATICS </a:t>
            </a:r>
          </a:p>
          <a:p>
            <a:pPr marL="0" lvl="0" indent="0" algn="ctr">
              <a:lnSpc>
                <a:spcPts val="1382"/>
              </a:lnSpc>
              <a:spcBef>
                <a:spcPct val="0"/>
              </a:spcBef>
            </a:pPr>
            <a:r>
              <a:rPr lang="en-US" sz="1088" u="none" dirty="0">
                <a:solidFill>
                  <a:srgbClr val="FF1616"/>
                </a:solidFill>
                <a:latin typeface="Times New Roman" panose="02020603050405020304" pitchFamily="18" charset="0"/>
                <a:cs typeface="Times New Roman" panose="02020603050405020304" pitchFamily="18" charset="0"/>
              </a:rPr>
              <a:t>under</a:t>
            </a:r>
          </a:p>
          <a:p>
            <a:pPr marL="0" lvl="0" indent="0" algn="ctr">
              <a:lnSpc>
                <a:spcPts val="1787"/>
              </a:lnSpc>
              <a:spcBef>
                <a:spcPct val="0"/>
              </a:spcBef>
            </a:pPr>
            <a:r>
              <a:rPr lang="en-US" sz="1407" b="1" u="none" dirty="0">
                <a:solidFill>
                  <a:srgbClr val="5271FF"/>
                </a:solidFill>
                <a:latin typeface="Times New Roman" panose="02020603050405020304" pitchFamily="18" charset="0"/>
                <a:cs typeface="Times New Roman" panose="02020603050405020304" pitchFamily="18" charset="0"/>
              </a:rPr>
              <a:t>Pandit Madan Mohan </a:t>
            </a:r>
            <a:r>
              <a:rPr lang="en-US" sz="1407" b="1" u="none" dirty="0" err="1">
                <a:solidFill>
                  <a:srgbClr val="5271FF"/>
                </a:solidFill>
                <a:latin typeface="Times New Roman" panose="02020603050405020304" pitchFamily="18" charset="0"/>
                <a:cs typeface="Times New Roman" panose="02020603050405020304" pitchFamily="18" charset="0"/>
              </a:rPr>
              <a:t>Malaviya</a:t>
            </a:r>
            <a:r>
              <a:rPr lang="en-US" sz="1407" b="1" u="none" dirty="0">
                <a:solidFill>
                  <a:srgbClr val="5271FF"/>
                </a:solidFill>
                <a:latin typeface="Times New Roman" panose="02020603050405020304" pitchFamily="18" charset="0"/>
                <a:cs typeface="Times New Roman" panose="02020603050405020304" pitchFamily="18" charset="0"/>
              </a:rPr>
              <a:t> National</a:t>
            </a:r>
          </a:p>
          <a:p>
            <a:pPr marL="0" lvl="0" indent="0" algn="ctr">
              <a:lnSpc>
                <a:spcPts val="1914"/>
              </a:lnSpc>
              <a:spcBef>
                <a:spcPct val="0"/>
              </a:spcBef>
            </a:pPr>
            <a:r>
              <a:rPr lang="en-US" sz="1507" b="1" u="none" dirty="0">
                <a:solidFill>
                  <a:srgbClr val="5271FF"/>
                </a:solidFill>
                <a:latin typeface="Times New Roman" panose="02020603050405020304" pitchFamily="18" charset="0"/>
                <a:cs typeface="Times New Roman" panose="02020603050405020304" pitchFamily="18" charset="0"/>
              </a:rPr>
              <a:t>Mission on Teachers</a:t>
            </a:r>
          </a:p>
          <a:p>
            <a:pPr marL="0" lvl="0" indent="0" algn="ctr">
              <a:lnSpc>
                <a:spcPts val="1914"/>
              </a:lnSpc>
              <a:spcBef>
                <a:spcPct val="0"/>
              </a:spcBef>
            </a:pPr>
            <a:r>
              <a:rPr lang="en-US" sz="1507" b="1" u="none" dirty="0">
                <a:solidFill>
                  <a:srgbClr val="5271FF"/>
                </a:solidFill>
                <a:latin typeface="Times New Roman" panose="02020603050405020304" pitchFamily="18" charset="0"/>
                <a:cs typeface="Times New Roman" panose="02020603050405020304" pitchFamily="18" charset="0"/>
              </a:rPr>
              <a:t>and Teaching Scheme</a:t>
            </a:r>
          </a:p>
          <a:p>
            <a:pPr marL="0" lvl="0" indent="0" algn="ctr">
              <a:lnSpc>
                <a:spcPts val="1382"/>
              </a:lnSpc>
              <a:spcBef>
                <a:spcPct val="0"/>
              </a:spcBef>
            </a:pPr>
            <a:r>
              <a:rPr lang="en-US" sz="1088" u="none" dirty="0">
                <a:solidFill>
                  <a:srgbClr val="230871"/>
                </a:solidFill>
                <a:latin typeface="Times New Roman" panose="02020603050405020304" pitchFamily="18" charset="0"/>
                <a:cs typeface="Times New Roman" panose="02020603050405020304" pitchFamily="18" charset="0"/>
              </a:rPr>
              <a:t>Ministry of Education (</a:t>
            </a:r>
            <a:r>
              <a:rPr lang="en-US" sz="1088" u="none" dirty="0" err="1">
                <a:solidFill>
                  <a:srgbClr val="230871"/>
                </a:solidFill>
                <a:latin typeface="Times New Roman" panose="02020603050405020304" pitchFamily="18" charset="0"/>
                <a:cs typeface="Times New Roman" panose="02020603050405020304" pitchFamily="18" charset="0"/>
              </a:rPr>
              <a:t>MoE</a:t>
            </a:r>
            <a:r>
              <a:rPr lang="en-US" sz="1088" u="none" dirty="0">
                <a:solidFill>
                  <a:srgbClr val="230871"/>
                </a:solidFill>
                <a:latin typeface="Times New Roman" panose="02020603050405020304" pitchFamily="18" charset="0"/>
                <a:cs typeface="Times New Roman" panose="02020603050405020304" pitchFamily="18" charset="0"/>
              </a:rPr>
              <a:t>), Government of</a:t>
            </a:r>
          </a:p>
          <a:p>
            <a:pPr marL="0" lvl="0" indent="0" algn="ctr">
              <a:lnSpc>
                <a:spcPts val="1382"/>
              </a:lnSpc>
              <a:spcBef>
                <a:spcPct val="0"/>
              </a:spcBef>
            </a:pPr>
            <a:r>
              <a:rPr lang="en-US" sz="1088" u="none" dirty="0">
                <a:solidFill>
                  <a:srgbClr val="230871"/>
                </a:solidFill>
                <a:latin typeface="Times New Roman" panose="02020603050405020304" pitchFamily="18" charset="0"/>
                <a:cs typeface="Times New Roman" panose="02020603050405020304" pitchFamily="18" charset="0"/>
              </a:rPr>
              <a:t>India</a:t>
            </a:r>
          </a:p>
          <a:p>
            <a:pPr marL="0" lvl="0" indent="0" algn="ctr">
              <a:lnSpc>
                <a:spcPts val="1382"/>
              </a:lnSpc>
              <a:spcBef>
                <a:spcPct val="0"/>
              </a:spcBef>
            </a:pPr>
            <a:r>
              <a:rPr lang="en-US" sz="1088" u="none" dirty="0">
                <a:solidFill>
                  <a:srgbClr val="230871"/>
                </a:solidFill>
                <a:latin typeface="Times New Roman" panose="02020603050405020304" pitchFamily="18" charset="0"/>
                <a:cs typeface="Times New Roman" panose="02020603050405020304" pitchFamily="18" charset="0"/>
              </a:rPr>
              <a:t>to be organized from</a:t>
            </a:r>
          </a:p>
          <a:p>
            <a:pPr marL="0" lvl="0" indent="0" algn="ctr">
              <a:lnSpc>
                <a:spcPts val="1660"/>
              </a:lnSpc>
              <a:spcBef>
                <a:spcPct val="0"/>
              </a:spcBef>
            </a:pPr>
            <a:endParaRPr lang="en-US" sz="1088" u="none" dirty="0">
              <a:solidFill>
                <a:srgbClr val="230871"/>
              </a:solidFill>
              <a:latin typeface="Times New Roman" panose="02020603050405020304" pitchFamily="18" charset="0"/>
              <a:cs typeface="Times New Roman" panose="02020603050405020304" pitchFamily="18" charset="0"/>
            </a:endParaRPr>
          </a:p>
          <a:p>
            <a:pPr marL="0" lvl="0" indent="0" algn="ctr">
              <a:lnSpc>
                <a:spcPts val="1660"/>
              </a:lnSpc>
              <a:spcBef>
                <a:spcPct val="0"/>
              </a:spcBef>
            </a:pPr>
            <a:r>
              <a:rPr lang="en-US" sz="1307" b="1" u="none" dirty="0">
                <a:solidFill>
                  <a:srgbClr val="0F4E22"/>
                </a:solidFill>
                <a:latin typeface="Times New Roman" panose="02020603050405020304" pitchFamily="18" charset="0"/>
                <a:cs typeface="Times New Roman" panose="02020603050405020304" pitchFamily="18" charset="0"/>
              </a:rPr>
              <a:t>25th March to 26th March 2021</a:t>
            </a:r>
          </a:p>
          <a:p>
            <a:pPr marL="0" lvl="0" indent="0" algn="ctr">
              <a:lnSpc>
                <a:spcPts val="1660"/>
              </a:lnSpc>
              <a:spcBef>
                <a:spcPct val="0"/>
              </a:spcBef>
            </a:pPr>
            <a:r>
              <a:rPr lang="en-US" sz="1307" u="none" dirty="0">
                <a:solidFill>
                  <a:srgbClr val="0F4E22"/>
                </a:solidFill>
                <a:latin typeface="Times New Roman" panose="02020603050405020304" pitchFamily="18" charset="0"/>
                <a:cs typeface="Times New Roman" panose="02020603050405020304" pitchFamily="18" charset="0"/>
              </a:rPr>
              <a:t>(</a:t>
            </a:r>
            <a:r>
              <a:rPr lang="en-US" sz="1307" b="1" u="none" dirty="0">
                <a:solidFill>
                  <a:srgbClr val="0F4E22"/>
                </a:solidFill>
                <a:latin typeface="Times New Roman" panose="02020603050405020304" pitchFamily="18" charset="0"/>
                <a:cs typeface="Times New Roman" panose="02020603050405020304" pitchFamily="18" charset="0"/>
              </a:rPr>
              <a:t>via o</a:t>
            </a:r>
            <a:r>
              <a:rPr lang="en-US" sz="1088" b="1" u="none" dirty="0">
                <a:solidFill>
                  <a:srgbClr val="0F4E22"/>
                </a:solidFill>
                <a:latin typeface="Times New Roman" panose="02020603050405020304" pitchFamily="18" charset="0"/>
                <a:cs typeface="Times New Roman" panose="02020603050405020304" pitchFamily="18" charset="0"/>
              </a:rPr>
              <a:t>nline mode )</a:t>
            </a:r>
          </a:p>
          <a:p>
            <a:pPr marL="0" lvl="0" indent="0" algn="ctr">
              <a:lnSpc>
                <a:spcPts val="1660"/>
              </a:lnSpc>
              <a:spcBef>
                <a:spcPct val="0"/>
              </a:spcBef>
            </a:pPr>
            <a:r>
              <a:rPr lang="en-US" sz="1088" u="none" dirty="0">
                <a:solidFill>
                  <a:srgbClr val="230871"/>
                </a:solidFill>
                <a:latin typeface="Times New Roman" panose="02020603050405020304" pitchFamily="18" charset="0"/>
                <a:cs typeface="Times New Roman" panose="02020603050405020304" pitchFamily="18" charset="0"/>
              </a:rPr>
              <a:t>by</a:t>
            </a:r>
          </a:p>
          <a:p>
            <a:pPr marL="0" lvl="0" indent="0" algn="ctr">
              <a:lnSpc>
                <a:spcPts val="1382"/>
              </a:lnSpc>
              <a:spcBef>
                <a:spcPct val="0"/>
              </a:spcBef>
            </a:pPr>
            <a:r>
              <a:rPr lang="en-US" sz="1088" b="1" u="none" dirty="0">
                <a:solidFill>
                  <a:srgbClr val="230871"/>
                </a:solidFill>
                <a:latin typeface="Times New Roman" panose="02020603050405020304" pitchFamily="18" charset="0"/>
                <a:cs typeface="Times New Roman" panose="02020603050405020304" pitchFamily="18" charset="0"/>
              </a:rPr>
              <a:t>School of Education</a:t>
            </a:r>
          </a:p>
          <a:p>
            <a:pPr marL="0" lvl="0" indent="0" algn="ctr">
              <a:lnSpc>
                <a:spcPts val="1509"/>
              </a:lnSpc>
              <a:spcBef>
                <a:spcPct val="0"/>
              </a:spcBef>
            </a:pPr>
            <a:r>
              <a:rPr lang="en-US" sz="1188" b="1" u="none" dirty="0">
                <a:solidFill>
                  <a:srgbClr val="004AAD"/>
                </a:solidFill>
                <a:latin typeface="Times New Roman" panose="02020603050405020304" pitchFamily="18" charset="0"/>
                <a:cs typeface="Times New Roman" panose="02020603050405020304" pitchFamily="18" charset="0"/>
              </a:rPr>
              <a:t>Central University of Jammu</a:t>
            </a:r>
          </a:p>
        </p:txBody>
      </p:sp>
      <p:grpSp>
        <p:nvGrpSpPr>
          <p:cNvPr id="8" name="Group 8"/>
          <p:cNvGrpSpPr/>
          <p:nvPr/>
        </p:nvGrpSpPr>
        <p:grpSpPr>
          <a:xfrm>
            <a:off x="6835778" y="5187642"/>
            <a:ext cx="3092444" cy="2556297"/>
            <a:chOff x="0" y="0"/>
            <a:chExt cx="4123259" cy="3408396"/>
          </a:xfrm>
        </p:grpSpPr>
        <p:sp>
          <p:nvSpPr>
            <p:cNvPr id="9" name="TextBox 9"/>
            <p:cNvSpPr txBox="1"/>
            <p:nvPr/>
          </p:nvSpPr>
          <p:spPr>
            <a:xfrm>
              <a:off x="0" y="502127"/>
              <a:ext cx="4123259" cy="2906270"/>
            </a:xfrm>
            <a:prstGeom prst="rect">
              <a:avLst/>
            </a:prstGeom>
          </p:spPr>
          <p:txBody>
            <a:bodyPr lIns="0" tIns="0" rIns="0" bIns="0" rtlCol="0" anchor="t">
              <a:spAutoFit/>
            </a:bodyPr>
            <a:lstStyle/>
            <a:p>
              <a:pPr algn="just">
                <a:lnSpc>
                  <a:spcPts val="1330"/>
                </a:lnSpc>
              </a:pPr>
              <a:r>
                <a:rPr lang="en-US" sz="1000" dirty="0">
                  <a:solidFill>
                    <a:srgbClr val="230871"/>
                  </a:solidFill>
                  <a:latin typeface="Nunito"/>
                </a:rPr>
                <a:t>T</a:t>
              </a:r>
              <a:r>
                <a:rPr lang="en-US" sz="1000" dirty="0">
                  <a:solidFill>
                    <a:srgbClr val="000000"/>
                  </a:solidFill>
                  <a:latin typeface="Nunito Bold"/>
                </a:rPr>
                <a:t>he Central University of Jammu came into </a:t>
              </a:r>
              <a:r>
                <a:rPr lang="en-US" sz="1000" dirty="0">
                  <a:solidFill>
                    <a:srgbClr val="000000"/>
                  </a:solidFill>
                  <a:latin typeface="Arimo Bold"/>
                </a:rPr>
                <a:t>existence on August 08, 2011, with the appointment of the first Vice-Chancellor. It was established by the Central Universities Act, 2009 (Ac No.25 of 2009 read with the Central Universities Act, 2009). The Central University of Jammu campus is under construction at Village </a:t>
              </a:r>
              <a:r>
                <a:rPr lang="en-US" sz="1000" dirty="0" err="1">
                  <a:solidFill>
                    <a:srgbClr val="000000"/>
                  </a:solidFill>
                  <a:latin typeface="Arimo Bold"/>
                </a:rPr>
                <a:t>Bagla</a:t>
              </a:r>
              <a:r>
                <a:rPr lang="en-US" sz="1000" dirty="0">
                  <a:solidFill>
                    <a:srgbClr val="000000"/>
                  </a:solidFill>
                  <a:latin typeface="Arimo Bold"/>
                </a:rPr>
                <a:t>, Raya </a:t>
              </a:r>
              <a:r>
                <a:rPr lang="en-US" sz="1000" dirty="0" err="1">
                  <a:solidFill>
                    <a:srgbClr val="000000"/>
                  </a:solidFill>
                  <a:latin typeface="Arimo Bold"/>
                </a:rPr>
                <a:t>Suchani</a:t>
              </a:r>
              <a:r>
                <a:rPr lang="en-US" sz="1000" dirty="0">
                  <a:solidFill>
                    <a:srgbClr val="000000"/>
                  </a:solidFill>
                  <a:latin typeface="Arimo Bold"/>
                </a:rPr>
                <a:t> in District Samba, which is at an approximate distance of 25 km from Jammu. School of Education in the University was established in 2011 and currently running M.Ed., Integrated B.A.-B.Ed. and Ph.D. </a:t>
              </a:r>
              <a:r>
                <a:rPr lang="en-US" sz="1000" dirty="0" err="1">
                  <a:solidFill>
                    <a:srgbClr val="000000"/>
                  </a:solidFill>
                  <a:latin typeface="Arimo Bold"/>
                </a:rPr>
                <a:t>Programme</a:t>
              </a:r>
              <a:r>
                <a:rPr lang="en-US" sz="1000" dirty="0">
                  <a:solidFill>
                    <a:srgbClr val="000000"/>
                  </a:solidFill>
                  <a:latin typeface="Arimo Bold"/>
                </a:rPr>
                <a:t> in the Department.</a:t>
              </a:r>
            </a:p>
          </p:txBody>
        </p:sp>
        <p:sp>
          <p:nvSpPr>
            <p:cNvPr id="10" name="TextBox 10"/>
            <p:cNvSpPr txBox="1"/>
            <p:nvPr/>
          </p:nvSpPr>
          <p:spPr>
            <a:xfrm>
              <a:off x="0" y="-19050"/>
              <a:ext cx="4123259" cy="250763"/>
            </a:xfrm>
            <a:prstGeom prst="rect">
              <a:avLst/>
            </a:prstGeom>
          </p:spPr>
          <p:txBody>
            <a:bodyPr lIns="0" tIns="0" rIns="0" bIns="0" rtlCol="0" anchor="t">
              <a:spAutoFit/>
            </a:bodyPr>
            <a:lstStyle/>
            <a:p>
              <a:pPr>
                <a:lnSpc>
                  <a:spcPts val="1435"/>
                </a:lnSpc>
              </a:pPr>
              <a:r>
                <a:rPr lang="en-US" sz="1148">
                  <a:solidFill>
                    <a:srgbClr val="230871"/>
                  </a:solidFill>
                  <a:latin typeface="Asap Condensed Bold"/>
                </a:rPr>
                <a:t>ABOUT THE UNIVERSITY </a:t>
              </a:r>
              <a:r>
                <a:rPr lang="en-US" sz="1216">
                  <a:solidFill>
                    <a:srgbClr val="230871"/>
                  </a:solidFill>
                  <a:latin typeface="Asap Condensed Bold"/>
                </a:rPr>
                <a:t>&amp; School of Education</a:t>
              </a:r>
            </a:p>
          </p:txBody>
        </p:sp>
      </p:grpSp>
      <p:grpSp>
        <p:nvGrpSpPr>
          <p:cNvPr id="11" name="Group 11"/>
          <p:cNvGrpSpPr/>
          <p:nvPr/>
        </p:nvGrpSpPr>
        <p:grpSpPr>
          <a:xfrm>
            <a:off x="3468738" y="2941823"/>
            <a:ext cx="3199365" cy="4184567"/>
            <a:chOff x="-63941" y="-9525"/>
            <a:chExt cx="4265819" cy="5579421"/>
          </a:xfrm>
        </p:grpSpPr>
        <p:sp>
          <p:nvSpPr>
            <p:cNvPr id="12" name="TextBox 12"/>
            <p:cNvSpPr txBox="1"/>
            <p:nvPr/>
          </p:nvSpPr>
          <p:spPr>
            <a:xfrm>
              <a:off x="0" y="-9525"/>
              <a:ext cx="4201878" cy="274888"/>
            </a:xfrm>
            <a:prstGeom prst="rect">
              <a:avLst/>
            </a:prstGeom>
          </p:spPr>
          <p:txBody>
            <a:bodyPr lIns="0" tIns="0" rIns="0" bIns="0" rtlCol="0" anchor="t">
              <a:spAutoFit/>
            </a:bodyPr>
            <a:lstStyle/>
            <a:p>
              <a:pPr marL="0" lvl="0" indent="0" algn="ctr">
                <a:lnSpc>
                  <a:spcPts val="1666"/>
                </a:lnSpc>
                <a:spcBef>
                  <a:spcPct val="0"/>
                </a:spcBef>
              </a:pPr>
              <a:r>
                <a:rPr lang="en-US" sz="1312">
                  <a:solidFill>
                    <a:srgbClr val="230871"/>
                  </a:solidFill>
                  <a:latin typeface="Baloo Bold"/>
                </a:rPr>
                <a:t>About the Workshop</a:t>
              </a:r>
            </a:p>
          </p:txBody>
        </p:sp>
        <p:sp>
          <p:nvSpPr>
            <p:cNvPr id="13" name="TextBox 13"/>
            <p:cNvSpPr txBox="1"/>
            <p:nvPr/>
          </p:nvSpPr>
          <p:spPr>
            <a:xfrm>
              <a:off x="-63941" y="235104"/>
              <a:ext cx="4201878" cy="5334792"/>
            </a:xfrm>
            <a:prstGeom prst="rect">
              <a:avLst/>
            </a:prstGeom>
          </p:spPr>
          <p:txBody>
            <a:bodyPr lIns="0" tIns="0" rIns="0" bIns="0" rtlCol="0" anchor="t">
              <a:spAutoFit/>
            </a:bodyPr>
            <a:lstStyle/>
            <a:p>
              <a:pPr marL="0" lvl="0" indent="0" algn="just">
                <a:lnSpc>
                  <a:spcPts val="1248"/>
                </a:lnSpc>
                <a:spcBef>
                  <a:spcPct val="0"/>
                </a:spcBef>
              </a:pPr>
              <a:r>
                <a:rPr lang="en-US" sz="1200" dirty="0">
                  <a:solidFill>
                    <a:srgbClr val="230871"/>
                  </a:solidFill>
                  <a:latin typeface="Times New Roman" panose="02020603050405020304" pitchFamily="18" charset="0"/>
                  <a:cs typeface="Times New Roman" panose="02020603050405020304" pitchFamily="18" charset="0"/>
                </a:rPr>
                <a:t>Mathematics is the cornerstone for both school curriculum and individuals' life. Mathematics is an essential part of education that actually enhances human thought and logistic thinking which makes an attempt in understanding the world and ourselves. Mathematics provides an operative way of building mental discipline that encourages logical reasoning and mental rigorously. In addition to this, we can say that mathematical knowledge plays a crucial role in understanding the contents of other school subjects also such as science, social studies, language, music, art, etc. NPE (1986) rightly highlighted that “Mathematics should be visualized as the vehicle of communication enable a child to think, to reason, to articulate and to analyze logically. It should be treated as a concomitant of any subject involving analysis and synthesis”. Also, the National Education policy (2020) has particularly emphasized the importance of a mathematical approach to cope up with an emerging field of Machine Learning, Data Science, and Artificial Intelligence. Therefore the main purpose of the workshop is to discuss the different pedagogical practices for improving students' performance in mathematics learning.</a:t>
              </a:r>
            </a:p>
          </p:txBody>
        </p:sp>
      </p:grpSp>
      <p:pic>
        <p:nvPicPr>
          <p:cNvPr id="14" name="Picture 14"/>
          <p:cNvPicPr>
            <a:picLocks noChangeAspect="1"/>
          </p:cNvPicPr>
          <p:nvPr/>
        </p:nvPicPr>
        <p:blipFill>
          <a:blip r:embed="rId3"/>
          <a:srcRect/>
          <a:stretch>
            <a:fillRect/>
          </a:stretch>
        </p:blipFill>
        <p:spPr>
          <a:xfrm>
            <a:off x="7729240" y="3526683"/>
            <a:ext cx="1551920" cy="1744779"/>
          </a:xfrm>
          <a:prstGeom prst="rect">
            <a:avLst/>
          </a:prstGeom>
        </p:spPr>
      </p:pic>
      <p:grpSp>
        <p:nvGrpSpPr>
          <p:cNvPr id="15" name="Group 15"/>
          <p:cNvGrpSpPr/>
          <p:nvPr/>
        </p:nvGrpSpPr>
        <p:grpSpPr>
          <a:xfrm>
            <a:off x="3564306" y="-7144"/>
            <a:ext cx="3063273" cy="2407596"/>
            <a:chOff x="0" y="-9525"/>
            <a:chExt cx="4084364" cy="3210126"/>
          </a:xfrm>
        </p:grpSpPr>
        <p:sp>
          <p:nvSpPr>
            <p:cNvPr id="16" name="TextBox 16"/>
            <p:cNvSpPr txBox="1"/>
            <p:nvPr/>
          </p:nvSpPr>
          <p:spPr>
            <a:xfrm>
              <a:off x="0" y="-9525"/>
              <a:ext cx="4074913" cy="689257"/>
            </a:xfrm>
            <a:prstGeom prst="rect">
              <a:avLst/>
            </a:prstGeom>
          </p:spPr>
          <p:txBody>
            <a:bodyPr lIns="0" tIns="0" rIns="0" bIns="0" rtlCol="0" anchor="t">
              <a:spAutoFit/>
            </a:bodyPr>
            <a:lstStyle/>
            <a:p>
              <a:pPr algn="ctr">
                <a:lnSpc>
                  <a:spcPts val="2040"/>
                </a:lnSpc>
              </a:pPr>
              <a:r>
                <a:rPr lang="en-US" sz="1645">
                  <a:solidFill>
                    <a:srgbClr val="F8F6F5"/>
                  </a:solidFill>
                  <a:latin typeface="Baloo"/>
                </a:rPr>
                <a:t>PMMMNMTT Scheme,</a:t>
              </a:r>
            </a:p>
            <a:p>
              <a:pPr marL="0" lvl="0" indent="0" algn="ctr">
                <a:lnSpc>
                  <a:spcPts val="2040"/>
                </a:lnSpc>
                <a:spcBef>
                  <a:spcPct val="0"/>
                </a:spcBef>
              </a:pPr>
              <a:r>
                <a:rPr lang="en-US" sz="1645">
                  <a:solidFill>
                    <a:srgbClr val="F8F6F5"/>
                  </a:solidFill>
                  <a:latin typeface="Baloo"/>
                </a:rPr>
                <a:t>MoE, GOI</a:t>
              </a:r>
            </a:p>
          </p:txBody>
        </p:sp>
        <p:sp>
          <p:nvSpPr>
            <p:cNvPr id="17" name="TextBox 17"/>
            <p:cNvSpPr txBox="1"/>
            <p:nvPr/>
          </p:nvSpPr>
          <p:spPr>
            <a:xfrm>
              <a:off x="9451" y="755489"/>
              <a:ext cx="4074913" cy="2445112"/>
            </a:xfrm>
            <a:prstGeom prst="rect">
              <a:avLst/>
            </a:prstGeom>
          </p:spPr>
          <p:txBody>
            <a:bodyPr lIns="0" tIns="0" rIns="0" bIns="0" rtlCol="0" anchor="t">
              <a:spAutoFit/>
            </a:bodyPr>
            <a:lstStyle/>
            <a:p>
              <a:pPr algn="just">
                <a:lnSpc>
                  <a:spcPts val="1271"/>
                </a:lnSpc>
              </a:pPr>
              <a:r>
                <a:rPr lang="en-US" sz="1200" dirty="0">
                  <a:solidFill>
                    <a:srgbClr val="F8F6F5"/>
                  </a:solidFill>
                  <a:latin typeface="Times New Roman" panose="02020603050405020304" pitchFamily="18" charset="0"/>
                  <a:cs typeface="Times New Roman" panose="02020603050405020304" pitchFamily="18" charset="0"/>
                </a:rPr>
                <a:t>The Pandit Madan Mohan </a:t>
              </a:r>
              <a:r>
                <a:rPr lang="en-US" sz="1200" dirty="0" err="1">
                  <a:solidFill>
                    <a:srgbClr val="F8F6F5"/>
                  </a:solidFill>
                  <a:latin typeface="Times New Roman" panose="02020603050405020304" pitchFamily="18" charset="0"/>
                  <a:cs typeface="Times New Roman" panose="02020603050405020304" pitchFamily="18" charset="0"/>
                </a:rPr>
                <a:t>Malaviya</a:t>
              </a:r>
              <a:r>
                <a:rPr lang="en-US" sz="1200" dirty="0">
                  <a:solidFill>
                    <a:srgbClr val="F8F6F5"/>
                  </a:solidFill>
                  <a:latin typeface="Times New Roman" panose="02020603050405020304" pitchFamily="18" charset="0"/>
                  <a:cs typeface="Times New Roman" panose="02020603050405020304" pitchFamily="18" charset="0"/>
                </a:rPr>
                <a:t> National Mission on Teachers and Teaching (PMMMNMTT) is a central Govt. scheme. This scheme envisaged addressing comprehensively all issues related to teachers, teaching, teachers’ preparation, and professional development. The scheme focuses holistically on dealing with all the sectors of education (schools, higher education including technical education) to empower teachers and faculty through training, refresher courses and faculty</a:t>
              </a:r>
            </a:p>
          </p:txBody>
        </p:sp>
      </p:grpSp>
      <p:sp>
        <p:nvSpPr>
          <p:cNvPr id="18" name="TextBox 18"/>
          <p:cNvSpPr txBox="1"/>
          <p:nvPr/>
        </p:nvSpPr>
        <p:spPr>
          <a:xfrm>
            <a:off x="3564306" y="2728328"/>
            <a:ext cx="3056185" cy="615315"/>
          </a:xfrm>
          <a:prstGeom prst="rect">
            <a:avLst/>
          </a:prstGeom>
        </p:spPr>
        <p:txBody>
          <a:bodyPr lIns="0" tIns="0" rIns="0" bIns="0" rtlCol="0" anchor="t">
            <a:spAutoFit/>
          </a:bodyPr>
          <a:lstStyle/>
          <a:p>
            <a:pPr algn="ctr">
              <a:lnSpc>
                <a:spcPts val="5040"/>
              </a:lnSpc>
            </a:pPr>
            <a:endParaRPr/>
          </a:p>
        </p:txBody>
      </p:sp>
      <p:sp>
        <p:nvSpPr>
          <p:cNvPr id="19" name="TextBox 19"/>
          <p:cNvSpPr txBox="1"/>
          <p:nvPr/>
        </p:nvSpPr>
        <p:spPr>
          <a:xfrm>
            <a:off x="0" y="285078"/>
            <a:ext cx="3352800" cy="8061694"/>
          </a:xfrm>
          <a:prstGeom prst="rect">
            <a:avLst/>
          </a:prstGeom>
        </p:spPr>
        <p:txBody>
          <a:bodyPr lIns="0" tIns="0" rIns="0" bIns="0" rtlCol="0" anchor="t">
            <a:spAutoFit/>
          </a:bodyPr>
          <a:lstStyle/>
          <a:p>
            <a:pPr algn="just">
              <a:lnSpc>
                <a:spcPts val="1418"/>
              </a:lnSpc>
            </a:pPr>
            <a:r>
              <a:rPr lang="en-US" sz="1012" dirty="0">
                <a:solidFill>
                  <a:srgbClr val="000000"/>
                </a:solidFill>
                <a:latin typeface="Times New Roman" panose="02020603050405020304" pitchFamily="18" charset="0"/>
                <a:cs typeface="Times New Roman" panose="02020603050405020304" pitchFamily="18" charset="0"/>
              </a:rPr>
              <a:t>Referring to the context, the two-day national level workshop is proposed for mathematics teachers at the school level as well as college-level. </a:t>
            </a:r>
          </a:p>
          <a:p>
            <a:pPr algn="just">
              <a:lnSpc>
                <a:spcPts val="1418"/>
              </a:lnSpc>
            </a:pPr>
            <a:endParaRPr lang="en-US" sz="1012" dirty="0">
              <a:solidFill>
                <a:srgbClr val="000000"/>
              </a:solidFill>
              <a:latin typeface="Times New Roman" panose="02020603050405020304" pitchFamily="18" charset="0"/>
              <a:cs typeface="Times New Roman" panose="02020603050405020304" pitchFamily="18" charset="0"/>
            </a:endParaRPr>
          </a:p>
          <a:p>
            <a:pPr algn="just">
              <a:lnSpc>
                <a:spcPts val="1418"/>
              </a:lnSpc>
            </a:pPr>
            <a:r>
              <a:rPr lang="en-US" sz="1200" dirty="0">
                <a:solidFill>
                  <a:srgbClr val="000000"/>
                </a:solidFill>
                <a:latin typeface="Times New Roman" panose="02020603050405020304" pitchFamily="18" charset="0"/>
                <a:cs typeface="Times New Roman" panose="02020603050405020304" pitchFamily="18" charset="0"/>
              </a:rPr>
              <a:t>SUBTHEMES:</a:t>
            </a:r>
          </a:p>
          <a:p>
            <a:pPr algn="just">
              <a:lnSpc>
                <a:spcPts val="1418"/>
              </a:lnSpc>
            </a:pPr>
            <a:r>
              <a:rPr lang="en-US" sz="1200" dirty="0">
                <a:solidFill>
                  <a:srgbClr val="000000"/>
                </a:solidFill>
                <a:latin typeface="Times New Roman" panose="02020603050405020304" pitchFamily="18" charset="0"/>
                <a:cs typeface="Times New Roman" panose="02020603050405020304" pitchFamily="18" charset="0"/>
              </a:rPr>
              <a:t>1.  Mathematics Education: Present and future</a:t>
            </a:r>
          </a:p>
          <a:p>
            <a:pPr algn="just">
              <a:lnSpc>
                <a:spcPts val="1418"/>
              </a:lnSpc>
            </a:pPr>
            <a:r>
              <a:rPr lang="en-US" sz="1200" dirty="0">
                <a:solidFill>
                  <a:srgbClr val="000000"/>
                </a:solidFill>
                <a:latin typeface="Times New Roman" panose="02020603050405020304" pitchFamily="18" charset="0"/>
                <a:cs typeface="Times New Roman" panose="02020603050405020304" pitchFamily="18" charset="0"/>
              </a:rPr>
              <a:t>2..  Innovative Pedagogical Practices in Mathematics</a:t>
            </a:r>
          </a:p>
          <a:p>
            <a:pPr algn="just">
              <a:lnSpc>
                <a:spcPts val="1418"/>
              </a:lnSpc>
            </a:pPr>
            <a:r>
              <a:rPr lang="en-US" sz="1200" dirty="0">
                <a:solidFill>
                  <a:srgbClr val="000000"/>
                </a:solidFill>
                <a:latin typeface="Times New Roman" panose="02020603050405020304" pitchFamily="18" charset="0"/>
                <a:cs typeface="Times New Roman" panose="02020603050405020304" pitchFamily="18" charset="0"/>
              </a:rPr>
              <a:t>3.  Learning Resources in Mathematics</a:t>
            </a:r>
          </a:p>
          <a:p>
            <a:pPr algn="just">
              <a:lnSpc>
                <a:spcPts val="1418"/>
              </a:lnSpc>
            </a:pPr>
            <a:r>
              <a:rPr lang="en-US" sz="1200" dirty="0">
                <a:solidFill>
                  <a:srgbClr val="000000"/>
                </a:solidFill>
                <a:latin typeface="Times New Roman" panose="02020603050405020304" pitchFamily="18" charset="0"/>
                <a:cs typeface="Times New Roman" panose="02020603050405020304" pitchFamily="18" charset="0"/>
              </a:rPr>
              <a:t>4.  Latest  ICT Tools in Mathematics Education</a:t>
            </a:r>
          </a:p>
          <a:p>
            <a:pPr algn="just">
              <a:lnSpc>
                <a:spcPts val="1418"/>
              </a:lnSpc>
            </a:pPr>
            <a:r>
              <a:rPr lang="en-US" sz="1200" dirty="0">
                <a:solidFill>
                  <a:srgbClr val="000000"/>
                </a:solidFill>
                <a:latin typeface="Times New Roman" panose="02020603050405020304" pitchFamily="18" charset="0"/>
                <a:cs typeface="Times New Roman" panose="02020603050405020304" pitchFamily="18" charset="0"/>
              </a:rPr>
              <a:t>5. Emerging trends in Mathematics Education</a:t>
            </a:r>
          </a:p>
          <a:p>
            <a:pPr algn="just">
              <a:lnSpc>
                <a:spcPts val="1418"/>
              </a:lnSpc>
            </a:pPr>
            <a:r>
              <a:rPr lang="en-US" sz="1200" dirty="0">
                <a:solidFill>
                  <a:srgbClr val="000000"/>
                </a:solidFill>
                <a:latin typeface="Times New Roman" panose="02020603050405020304" pitchFamily="18" charset="0"/>
                <a:cs typeface="Times New Roman" panose="02020603050405020304" pitchFamily="18" charset="0"/>
              </a:rPr>
              <a:t>6. Role of Mathematics Teacher as Envisaged in NEP 2020</a:t>
            </a:r>
          </a:p>
          <a:p>
            <a:pPr algn="just">
              <a:lnSpc>
                <a:spcPts val="1418"/>
              </a:lnSpc>
            </a:pPr>
            <a:endParaRPr lang="en-US" sz="1012" dirty="0">
              <a:solidFill>
                <a:srgbClr val="000000"/>
              </a:solidFill>
              <a:latin typeface="Times New Roman" panose="02020603050405020304" pitchFamily="18" charset="0"/>
              <a:cs typeface="Times New Roman" panose="02020603050405020304" pitchFamily="18" charset="0"/>
            </a:endParaRPr>
          </a:p>
          <a:p>
            <a:pPr algn="just">
              <a:lnSpc>
                <a:spcPts val="1418"/>
              </a:lnSpc>
            </a:pPr>
            <a:r>
              <a:rPr lang="en-US" sz="1012" dirty="0">
                <a:solidFill>
                  <a:srgbClr val="000000"/>
                </a:solidFill>
                <a:latin typeface="Times New Roman" panose="02020603050405020304" pitchFamily="18" charset="0"/>
                <a:cs typeface="Times New Roman" panose="02020603050405020304" pitchFamily="18" charset="0"/>
              </a:rPr>
              <a:t>Registration Procedure</a:t>
            </a:r>
          </a:p>
          <a:p>
            <a:pPr algn="just">
              <a:lnSpc>
                <a:spcPts val="1418"/>
              </a:lnSpc>
            </a:pPr>
            <a:r>
              <a:rPr lang="en-US" sz="1012" dirty="0">
                <a:solidFill>
                  <a:srgbClr val="000000"/>
                </a:solidFill>
                <a:latin typeface="Times New Roman" panose="02020603050405020304" pitchFamily="18" charset="0"/>
                <a:cs typeface="Times New Roman" panose="02020603050405020304" pitchFamily="18" charset="0"/>
              </a:rPr>
              <a:t>There is no registration fee and the selection of the participants will be done on first come first serve basis.</a:t>
            </a:r>
          </a:p>
          <a:p>
            <a:pPr algn="just">
              <a:lnSpc>
                <a:spcPts val="1418"/>
              </a:lnSpc>
            </a:pPr>
            <a:endParaRPr lang="en-US" sz="1012" dirty="0">
              <a:solidFill>
                <a:srgbClr val="000000"/>
              </a:solidFill>
              <a:latin typeface="Times New Roman" panose="02020603050405020304" pitchFamily="18" charset="0"/>
              <a:cs typeface="Times New Roman" panose="02020603050405020304" pitchFamily="18" charset="0"/>
            </a:endParaRPr>
          </a:p>
          <a:p>
            <a:pPr algn="just">
              <a:lnSpc>
                <a:spcPts val="942"/>
              </a:lnSpc>
            </a:pPr>
            <a:r>
              <a:rPr lang="en-US" sz="1012" dirty="0">
                <a:solidFill>
                  <a:srgbClr val="000000"/>
                </a:solidFill>
                <a:latin typeface="Times New Roman" panose="02020603050405020304" pitchFamily="18" charset="0"/>
                <a:cs typeface="Times New Roman" panose="02020603050405020304" pitchFamily="18" charset="0"/>
              </a:rPr>
              <a:t>Registration Link:</a:t>
            </a:r>
          </a:p>
          <a:p>
            <a:pPr algn="just">
              <a:lnSpc>
                <a:spcPts val="942"/>
              </a:lnSpc>
            </a:pPr>
            <a:r>
              <a:rPr lang="en-US" sz="1012" u="sng" dirty="0">
                <a:solidFill>
                  <a:srgbClr val="000000"/>
                </a:solidFill>
                <a:latin typeface="Times New Roman" panose="02020603050405020304" pitchFamily="18" charset="0"/>
                <a:cs typeface="Times New Roman" panose="02020603050405020304" pitchFamily="18" charset="0"/>
                <a:hlinkClick r:id="rId4"/>
              </a:rPr>
              <a:t>https://forms.gle/Eosq4Paroz6NAHu79</a:t>
            </a:r>
            <a:r>
              <a:rPr lang="en-US" sz="1012" u="sng" dirty="0">
                <a:solidFill>
                  <a:srgbClr val="000000"/>
                </a:solidFill>
                <a:latin typeface="Times New Roman" panose="02020603050405020304" pitchFamily="18" charset="0"/>
                <a:cs typeface="Times New Roman" panose="02020603050405020304" pitchFamily="18" charset="0"/>
              </a:rPr>
              <a:t>  </a:t>
            </a:r>
          </a:p>
          <a:p>
            <a:pPr algn="just">
              <a:lnSpc>
                <a:spcPts val="942"/>
              </a:lnSpc>
            </a:pPr>
            <a:endParaRPr lang="en-US" sz="1012" u="sng" dirty="0">
              <a:solidFill>
                <a:srgbClr val="000000"/>
              </a:solidFill>
              <a:latin typeface="Times New Roman" panose="02020603050405020304" pitchFamily="18" charset="0"/>
              <a:cs typeface="Times New Roman" panose="02020603050405020304" pitchFamily="18" charset="0"/>
            </a:endParaRPr>
          </a:p>
          <a:p>
            <a:pPr algn="just">
              <a:lnSpc>
                <a:spcPts val="942"/>
              </a:lnSpc>
            </a:pPr>
            <a:endParaRPr lang="en-US" sz="1012" u="sng" dirty="0">
              <a:solidFill>
                <a:srgbClr val="000000"/>
              </a:solidFill>
              <a:latin typeface="Times New Roman" panose="02020603050405020304" pitchFamily="18" charset="0"/>
              <a:cs typeface="Times New Roman" panose="02020603050405020304" pitchFamily="18" charset="0"/>
            </a:endParaRPr>
          </a:p>
          <a:p>
            <a:pPr algn="just">
              <a:lnSpc>
                <a:spcPts val="942"/>
              </a:lnSpc>
            </a:pPr>
            <a:r>
              <a:rPr lang="en-US" sz="1012" dirty="0">
                <a:solidFill>
                  <a:srgbClr val="000000"/>
                </a:solidFill>
                <a:latin typeface="Times New Roman" panose="02020603050405020304" pitchFamily="18" charset="0"/>
                <a:cs typeface="Times New Roman" panose="02020603050405020304" pitchFamily="18" charset="0"/>
              </a:rPr>
              <a:t>Target Group: </a:t>
            </a:r>
            <a:r>
              <a:rPr lang="en-US" sz="1012" dirty="0">
                <a:solidFill>
                  <a:srgbClr val="FF1616"/>
                </a:solidFill>
                <a:latin typeface="Times New Roman" panose="02020603050405020304" pitchFamily="18" charset="0"/>
                <a:cs typeface="Times New Roman" panose="02020603050405020304" pitchFamily="18" charset="0"/>
              </a:rPr>
              <a:t>Teachers of Mathematics (at School Level &amp; at Teacher Education </a:t>
            </a:r>
            <a:r>
              <a:rPr lang="en-US" sz="1012" dirty="0" err="1">
                <a:solidFill>
                  <a:srgbClr val="FF1616"/>
                </a:solidFill>
                <a:latin typeface="Times New Roman" panose="02020603050405020304" pitchFamily="18" charset="0"/>
                <a:cs typeface="Times New Roman" panose="02020603050405020304" pitchFamily="18" charset="0"/>
              </a:rPr>
              <a:t>Programme</a:t>
            </a:r>
            <a:r>
              <a:rPr lang="en-US" sz="1012" dirty="0">
                <a:solidFill>
                  <a:srgbClr val="FF1616"/>
                </a:solidFill>
                <a:latin typeface="Times New Roman" panose="02020603050405020304" pitchFamily="18" charset="0"/>
                <a:cs typeface="Times New Roman" panose="02020603050405020304" pitchFamily="18" charset="0"/>
              </a:rPr>
              <a:t> teaching Mathematics Education)</a:t>
            </a:r>
          </a:p>
          <a:p>
            <a:pPr algn="just">
              <a:lnSpc>
                <a:spcPts val="942"/>
              </a:lnSpc>
            </a:pPr>
            <a:endParaRPr lang="en-US" sz="1012" dirty="0">
              <a:solidFill>
                <a:srgbClr val="FF1616"/>
              </a:solidFill>
              <a:latin typeface="Times New Roman" panose="02020603050405020304" pitchFamily="18" charset="0"/>
              <a:cs typeface="Times New Roman" panose="02020603050405020304" pitchFamily="18" charset="0"/>
            </a:endParaRPr>
          </a:p>
          <a:p>
            <a:pPr algn="just">
              <a:lnSpc>
                <a:spcPts val="942"/>
              </a:lnSpc>
            </a:pPr>
            <a:r>
              <a:rPr lang="en-US" sz="1012" b="1" dirty="0">
                <a:solidFill>
                  <a:srgbClr val="000000"/>
                </a:solidFill>
                <a:latin typeface="Times New Roman" panose="02020603050405020304" pitchFamily="18" charset="0"/>
                <a:cs typeface="Times New Roman" panose="02020603050405020304" pitchFamily="18" charset="0"/>
              </a:rPr>
              <a:t>Important Dates:</a:t>
            </a:r>
          </a:p>
          <a:p>
            <a:pPr algn="just">
              <a:lnSpc>
                <a:spcPts val="1289"/>
              </a:lnSpc>
            </a:pPr>
            <a:r>
              <a:rPr lang="en-US" sz="1050" dirty="0">
                <a:solidFill>
                  <a:srgbClr val="000000"/>
                </a:solidFill>
                <a:latin typeface="Times New Roman" panose="02020603050405020304" pitchFamily="18" charset="0"/>
                <a:cs typeface="Times New Roman" panose="02020603050405020304" pitchFamily="18" charset="0"/>
              </a:rPr>
              <a:t>Opening the link for Registration: 15th March 2021</a:t>
            </a:r>
          </a:p>
          <a:p>
            <a:pPr algn="just">
              <a:lnSpc>
                <a:spcPts val="1289"/>
              </a:lnSpc>
            </a:pPr>
            <a:r>
              <a:rPr lang="en-US" sz="1050" dirty="0">
                <a:solidFill>
                  <a:srgbClr val="000000"/>
                </a:solidFill>
                <a:latin typeface="Times New Roman" panose="02020603050405020304" pitchFamily="18" charset="0"/>
                <a:cs typeface="Times New Roman" panose="02020603050405020304" pitchFamily="18" charset="0"/>
              </a:rPr>
              <a:t>Last date of Registration:  22nd  March 2021</a:t>
            </a:r>
          </a:p>
          <a:p>
            <a:pPr algn="just">
              <a:lnSpc>
                <a:spcPts val="1289"/>
              </a:lnSpc>
            </a:pPr>
            <a:r>
              <a:rPr lang="en-US" sz="1050" dirty="0">
                <a:solidFill>
                  <a:srgbClr val="000000"/>
                </a:solidFill>
                <a:latin typeface="Times New Roman" panose="02020603050405020304" pitchFamily="18" charset="0"/>
                <a:cs typeface="Times New Roman" panose="02020603050405020304" pitchFamily="18" charset="0"/>
              </a:rPr>
              <a:t>Date of Confirmation:      23rd March 2021 </a:t>
            </a:r>
          </a:p>
          <a:p>
            <a:pPr algn="just">
              <a:lnSpc>
                <a:spcPts val="1289"/>
              </a:lnSpc>
            </a:pPr>
            <a:endParaRPr lang="en-US" sz="920" dirty="0">
              <a:solidFill>
                <a:srgbClr val="000000"/>
              </a:solidFill>
              <a:latin typeface="Times New Roman" panose="02020603050405020304" pitchFamily="18" charset="0"/>
              <a:cs typeface="Times New Roman" panose="02020603050405020304" pitchFamily="18" charset="0"/>
            </a:endParaRPr>
          </a:p>
          <a:p>
            <a:pPr algn="just">
              <a:lnSpc>
                <a:spcPts val="1418"/>
              </a:lnSpc>
            </a:pPr>
            <a:r>
              <a:rPr lang="en-US" sz="1012" b="1" dirty="0">
                <a:solidFill>
                  <a:srgbClr val="000000"/>
                </a:solidFill>
                <a:latin typeface="Times New Roman" panose="02020603050405020304" pitchFamily="18" charset="0"/>
                <a:cs typeface="Times New Roman" panose="02020603050405020304" pitchFamily="18" charset="0"/>
              </a:rPr>
              <a:t>Certification</a:t>
            </a:r>
            <a:r>
              <a:rPr lang="en-US" sz="1012" dirty="0">
                <a:solidFill>
                  <a:srgbClr val="000000"/>
                </a:solidFill>
                <a:latin typeface="Times New Roman" panose="02020603050405020304" pitchFamily="18" charset="0"/>
                <a:cs typeface="Times New Roman" panose="02020603050405020304" pitchFamily="18" charset="0"/>
              </a:rPr>
              <a:t>: Attending all the sessions of the workshop is compulsory for getting the certificate.</a:t>
            </a:r>
          </a:p>
          <a:p>
            <a:pPr algn="just">
              <a:lnSpc>
                <a:spcPts val="1418"/>
              </a:lnSpc>
            </a:pPr>
            <a:endParaRPr lang="en-US" sz="1012" dirty="0">
              <a:solidFill>
                <a:srgbClr val="000000"/>
              </a:solidFill>
              <a:latin typeface="Times New Roman" panose="02020603050405020304" pitchFamily="18" charset="0"/>
              <a:cs typeface="Times New Roman" panose="02020603050405020304" pitchFamily="18" charset="0"/>
            </a:endParaRPr>
          </a:p>
          <a:p>
            <a:pPr algn="just">
              <a:lnSpc>
                <a:spcPts val="1278"/>
              </a:lnSpc>
            </a:pPr>
            <a:r>
              <a:rPr lang="en-US" sz="912" b="1" dirty="0">
                <a:solidFill>
                  <a:srgbClr val="000000"/>
                </a:solidFill>
                <a:latin typeface="Times New Roman" panose="02020603050405020304" pitchFamily="18" charset="0"/>
                <a:cs typeface="Times New Roman" panose="02020603050405020304" pitchFamily="18" charset="0"/>
              </a:rPr>
              <a:t>CONVENER</a:t>
            </a:r>
            <a:r>
              <a:rPr lang="en-US" sz="912" dirty="0">
                <a:solidFill>
                  <a:srgbClr val="000000"/>
                </a:solidFill>
                <a:latin typeface="Times New Roman" panose="02020603050405020304" pitchFamily="18" charset="0"/>
                <a:cs typeface="Times New Roman" panose="02020603050405020304" pitchFamily="18" charset="0"/>
              </a:rPr>
              <a:t>: Dr. </a:t>
            </a:r>
            <a:r>
              <a:rPr lang="en-US" sz="912" dirty="0" err="1">
                <a:solidFill>
                  <a:srgbClr val="000000"/>
                </a:solidFill>
                <a:latin typeface="Times New Roman" panose="02020603050405020304" pitchFamily="18" charset="0"/>
                <a:cs typeface="Times New Roman" panose="02020603050405020304" pitchFamily="18" charset="0"/>
              </a:rPr>
              <a:t>J.N.Baliya</a:t>
            </a:r>
            <a:r>
              <a:rPr lang="en-US" sz="912" dirty="0">
                <a:solidFill>
                  <a:srgbClr val="000000"/>
                </a:solidFill>
                <a:latin typeface="Times New Roman" panose="02020603050405020304" pitchFamily="18" charset="0"/>
                <a:cs typeface="Times New Roman" panose="02020603050405020304" pitchFamily="18" charset="0"/>
              </a:rPr>
              <a:t>, Head &amp; </a:t>
            </a:r>
            <a:r>
              <a:rPr lang="en-US" sz="912" dirty="0" err="1">
                <a:solidFill>
                  <a:srgbClr val="000000"/>
                </a:solidFill>
                <a:latin typeface="Times New Roman" panose="02020603050405020304" pitchFamily="18" charset="0"/>
                <a:cs typeface="Times New Roman" panose="02020603050405020304" pitchFamily="18" charset="0"/>
              </a:rPr>
              <a:t>Programme</a:t>
            </a:r>
            <a:r>
              <a:rPr lang="en-US" sz="912" dirty="0">
                <a:solidFill>
                  <a:srgbClr val="000000"/>
                </a:solidFill>
                <a:latin typeface="Times New Roman" panose="02020603050405020304" pitchFamily="18" charset="0"/>
                <a:cs typeface="Times New Roman" panose="02020603050405020304" pitchFamily="18" charset="0"/>
              </a:rPr>
              <a:t> Coordinator PMMMNMTT Department of Educational Studies, </a:t>
            </a:r>
          </a:p>
          <a:p>
            <a:pPr algn="just">
              <a:lnSpc>
                <a:spcPts val="1278"/>
              </a:lnSpc>
            </a:pPr>
            <a:r>
              <a:rPr lang="en-US" sz="912" dirty="0">
                <a:solidFill>
                  <a:srgbClr val="000000"/>
                </a:solidFill>
                <a:latin typeface="Times New Roman" panose="02020603050405020304" pitchFamily="18" charset="0"/>
                <a:cs typeface="Times New Roman" panose="02020603050405020304" pitchFamily="18" charset="0"/>
              </a:rPr>
              <a:t>Central University of Jammu</a:t>
            </a:r>
          </a:p>
          <a:p>
            <a:pPr algn="just">
              <a:lnSpc>
                <a:spcPts val="1278"/>
              </a:lnSpc>
            </a:pPr>
            <a:r>
              <a:rPr lang="en-US" sz="912" b="1" dirty="0">
                <a:solidFill>
                  <a:srgbClr val="000000"/>
                </a:solidFill>
                <a:latin typeface="Times New Roman" panose="02020603050405020304" pitchFamily="18" charset="0"/>
                <a:cs typeface="Times New Roman" panose="02020603050405020304" pitchFamily="18" charset="0"/>
              </a:rPr>
              <a:t>CO-CONVENER</a:t>
            </a:r>
            <a:r>
              <a:rPr lang="en-US" sz="912" dirty="0">
                <a:solidFill>
                  <a:srgbClr val="000000"/>
                </a:solidFill>
                <a:latin typeface="Times New Roman" panose="02020603050405020304" pitchFamily="18" charset="0"/>
                <a:cs typeface="Times New Roman" panose="02020603050405020304" pitchFamily="18" charset="0"/>
              </a:rPr>
              <a:t>: Dr. Aman, Assistant Professor &amp; Center coordinator for Assessment and Evaluation (PMMMNMTT),  Department of Educational Studies, Central University of Jammu</a:t>
            </a:r>
          </a:p>
          <a:p>
            <a:pPr algn="just">
              <a:lnSpc>
                <a:spcPts val="1278"/>
              </a:lnSpc>
            </a:pPr>
            <a:r>
              <a:rPr lang="en-US" sz="912" dirty="0">
                <a:solidFill>
                  <a:srgbClr val="000000"/>
                </a:solidFill>
                <a:latin typeface="Times New Roman" panose="02020603050405020304" pitchFamily="18" charset="0"/>
                <a:cs typeface="Times New Roman" panose="02020603050405020304" pitchFamily="18" charset="0"/>
              </a:rPr>
              <a:t>Dr. Sanjay Sharma, Assistant Professor, </a:t>
            </a:r>
          </a:p>
          <a:p>
            <a:pPr algn="just">
              <a:lnSpc>
                <a:spcPts val="1278"/>
              </a:lnSpc>
            </a:pPr>
            <a:r>
              <a:rPr lang="en-US" sz="912" dirty="0">
                <a:solidFill>
                  <a:srgbClr val="000000"/>
                </a:solidFill>
                <a:latin typeface="Times New Roman" panose="02020603050405020304" pitchFamily="18" charset="0"/>
                <a:cs typeface="Times New Roman" panose="02020603050405020304" pitchFamily="18" charset="0"/>
              </a:rPr>
              <a:t>Department of Mathematics, Central University of Jammu </a:t>
            </a:r>
          </a:p>
          <a:p>
            <a:pPr algn="just">
              <a:lnSpc>
                <a:spcPts val="1278"/>
              </a:lnSpc>
            </a:pPr>
            <a:r>
              <a:rPr lang="en-US" sz="912" b="1" dirty="0">
                <a:solidFill>
                  <a:srgbClr val="000000"/>
                </a:solidFill>
                <a:latin typeface="Times New Roman" panose="02020603050405020304" pitchFamily="18" charset="0"/>
                <a:cs typeface="Times New Roman" panose="02020603050405020304" pitchFamily="18" charset="0"/>
              </a:rPr>
              <a:t>Coordinator</a:t>
            </a:r>
            <a:r>
              <a:rPr lang="en-US" sz="912" dirty="0">
                <a:solidFill>
                  <a:srgbClr val="000000"/>
                </a:solidFill>
                <a:latin typeface="Times New Roman" panose="02020603050405020304" pitchFamily="18" charset="0"/>
                <a:cs typeface="Times New Roman" panose="02020603050405020304" pitchFamily="18" charset="0"/>
              </a:rPr>
              <a:t>: Ms. Seema Rani Thappa, Ph.D. Scholar, Department of Educational Studies, </a:t>
            </a:r>
          </a:p>
          <a:p>
            <a:pPr algn="just">
              <a:lnSpc>
                <a:spcPts val="1278"/>
              </a:lnSpc>
            </a:pPr>
            <a:r>
              <a:rPr lang="en-US" sz="912" dirty="0">
                <a:solidFill>
                  <a:srgbClr val="000000"/>
                </a:solidFill>
                <a:latin typeface="Times New Roman" panose="02020603050405020304" pitchFamily="18" charset="0"/>
                <a:cs typeface="Times New Roman" panose="02020603050405020304" pitchFamily="18" charset="0"/>
              </a:rPr>
              <a:t>Central University of Jammu </a:t>
            </a:r>
          </a:p>
          <a:p>
            <a:pPr algn="just">
              <a:lnSpc>
                <a:spcPts val="1418"/>
              </a:lnSpc>
            </a:pPr>
            <a:endParaRPr lang="en-US" sz="912" dirty="0">
              <a:solidFill>
                <a:srgbClr val="000000"/>
              </a:solidFill>
              <a:latin typeface="Times New Roman" panose="02020603050405020304" pitchFamily="18" charset="0"/>
              <a:cs typeface="Times New Roman" panose="02020603050405020304" pitchFamily="18" charset="0"/>
            </a:endParaRPr>
          </a:p>
          <a:p>
            <a:pPr algn="just">
              <a:lnSpc>
                <a:spcPts val="1418"/>
              </a:lnSpc>
            </a:pPr>
            <a:endParaRPr lang="en-US" sz="912" dirty="0">
              <a:solidFill>
                <a:srgbClr val="000000"/>
              </a:solidFill>
              <a:latin typeface="Times New Roman" panose="02020603050405020304" pitchFamily="18" charset="0"/>
              <a:cs typeface="Times New Roman" panose="02020603050405020304" pitchFamily="18" charset="0"/>
            </a:endParaRPr>
          </a:p>
          <a:p>
            <a:pPr algn="just">
              <a:lnSpc>
                <a:spcPts val="1418"/>
              </a:lnSpc>
            </a:pPr>
            <a:endParaRPr lang="en-US" sz="912" dirty="0">
              <a:solidFill>
                <a:srgbClr val="000000"/>
              </a:solidFill>
              <a:latin typeface="Times New Roman" panose="02020603050405020304" pitchFamily="18" charset="0"/>
              <a:cs typeface="Times New Roman" panose="02020603050405020304" pitchFamily="18" charset="0"/>
            </a:endParaRPr>
          </a:p>
          <a:p>
            <a:pPr algn="just">
              <a:lnSpc>
                <a:spcPts val="1418"/>
              </a:lnSpc>
            </a:pPr>
            <a:endParaRPr lang="en-US" sz="912" dirty="0">
              <a:solidFill>
                <a:srgbClr val="000000"/>
              </a:solidFill>
              <a:latin typeface="Times New Roman" panose="02020603050405020304" pitchFamily="18" charset="0"/>
              <a:cs typeface="Times New Roman" panose="02020603050405020304" pitchFamily="18" charset="0"/>
            </a:endParaRPr>
          </a:p>
          <a:p>
            <a:pPr algn="just">
              <a:lnSpc>
                <a:spcPts val="1289"/>
              </a:lnSpc>
            </a:pPr>
            <a:endParaRPr lang="en-US" sz="912" dirty="0">
              <a:solidFill>
                <a:srgbClr val="000000"/>
              </a:solidFill>
              <a:latin typeface="Times New Roman" panose="02020603050405020304" pitchFamily="18" charset="0"/>
              <a:cs typeface="Times New Roman" panose="02020603050405020304" pitchFamily="18" charset="0"/>
            </a:endParaRPr>
          </a:p>
          <a:p>
            <a:pPr algn="just">
              <a:lnSpc>
                <a:spcPts val="1418"/>
              </a:lnSpc>
            </a:pPr>
            <a:endParaRPr lang="en-US" sz="912"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719</Words>
  <Application>Microsoft Office PowerPoint</Application>
  <PresentationFormat>Custom</PresentationFormat>
  <Paragraphs>60</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Asap Condensed Bold</vt:lpstr>
      <vt:lpstr>Nunito</vt:lpstr>
      <vt:lpstr>Arimo Bold</vt:lpstr>
      <vt:lpstr>Nunito Bold</vt:lpstr>
      <vt:lpstr>Arial</vt:lpstr>
      <vt:lpstr>Times New Roman</vt:lpstr>
      <vt:lpstr>Baloo Bold</vt:lpstr>
      <vt:lpstr>Calibri</vt:lpstr>
      <vt:lpstr>Baloo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Playful School/Education Trifold Brochure</dc:title>
  <cp:lastModifiedBy>naresh thappa</cp:lastModifiedBy>
  <cp:revision>9</cp:revision>
  <dcterms:created xsi:type="dcterms:W3CDTF">2006-08-16T00:00:00Z</dcterms:created>
  <dcterms:modified xsi:type="dcterms:W3CDTF">2021-03-17T15:51:52Z</dcterms:modified>
  <dc:identifier>DAEXnp5kzm8</dc:identifier>
</cp:coreProperties>
</file>